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1695" cy="6858000"/>
  <p:notesSz cx="6858000" cy="12191695"/>
  <p:embeddedFontLst>
    <p:embeddedFont>
      <p:font typeface="Raleway Bold"/>
      <p:regular r:id="rId201314"/>
    </p:embeddedFont>
    <p:embeddedFont>
      <p:font typeface="Raleway"/>
      <p:regular r:id="rId201315"/>
    </p:embeddedFont>
    <p:embeddedFont>
      <p:font typeface="Roboto"/>
      <p:regular r:id="rId201316"/>
    </p:embeddedFont>
    <p:embeddedFont>
      <p:font typeface="Roboto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1.png"/><Relationship Id="rId4" Type="http://schemas.openxmlformats.org/officeDocument/2006/relationships/image" Target="../media/image-4-2.svg"/><Relationship Id="rId5" Type="http://schemas.openxmlformats.org/officeDocument/2006/relationships/image" Target="../media/image-4-1.png"/><Relationship Id="rId6" Type="http://schemas.openxmlformats.org/officeDocument/2006/relationships/image" Target="../media/image-4-2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cdn.gamma.app/zhssexnnal510pj/030eed25cf0844c28f241bf03fc18020/file/DB.pdf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394148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Deutsche Bank Global M365 Rollout &amp; User Adoption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3858915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global transformation of unified communications and collaboration — 16,000 employees, one modern platform.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46872" y="538758"/>
            <a:ext cx="7297853" cy="47963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515769"/>
            <a:ext cx="10868745" cy="8033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Between 2020 and 2022, Deutsche Bank embarked on a major global transformation to modernise its unified communications and collaboration ecosystem. The goal: to move away from legacy telephony and conferencing platforms and fully leverage the organisation's Microsoft Office 365 subscription, delivering a seamless, modern user experience for its 16,000 employees worldwide.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23317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Programme Overview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910060"/>
            <a:ext cx="6903269" cy="391189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032251" y="2268835"/>
            <a:ext cx="3504219" cy="3194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initiative focused on deploying Microsoft Teams as the central collaboration hub — integrating chat, voice, video, and document sharing into a single, secure environment.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programme was designed not only as a technical rollout but as a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cultural adoption journey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ensuring users embraced new ways of working across Deutsche Bank's global offices.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773436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Key Deliverables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742109"/>
            <a:ext cx="3496877" cy="234245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77479" y="2956520"/>
            <a:ext cx="2966467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Unified Communications Transition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977479" y="3660477"/>
            <a:ext cx="2966467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Retired legacy telephony and conferencing platforms, migrating all users to Teams Voice and Meetings.</a:t>
            </a:r>
            <a:endParaRPr lang="en-US" sz="14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7359" y="2742109"/>
            <a:ext cx="3496877" cy="234245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663363" y="2956520"/>
            <a:ext cx="296646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User Adoption Strategy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4663363" y="3365202"/>
            <a:ext cx="2966467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Developed and executed a structured adoption plan, including training, champions network, and multilingual support.</a:t>
            </a:r>
            <a:endParaRPr lang="en-US" sz="14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33244" y="2742109"/>
            <a:ext cx="3496877" cy="234245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349247" y="2956520"/>
            <a:ext cx="296646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ServiceNow Integration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8349247" y="3365202"/>
            <a:ext cx="2966467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Embedded Teams and M365 workflows into ServiceNow, enabling streamlined IT support and request management.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190724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Key Deliverables (continued)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661475" y="2064841"/>
            <a:ext cx="3053877" cy="2009080"/>
          </a:xfrm>
          <a:prstGeom prst="roundRect">
            <a:avLst>
              <a:gd name="adj" fmla="val 395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56832" y="2260203"/>
            <a:ext cx="2663163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Performance &amp; Reliability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856832" y="2964160"/>
            <a:ext cx="26631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Delivered measurable gains in uptime, call quality, and collaboration speed.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3904359" y="2064841"/>
            <a:ext cx="3053976" cy="2009080"/>
          </a:xfrm>
          <a:prstGeom prst="roundRect">
            <a:avLst>
              <a:gd name="adj" fmla="val 395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099715" y="2260203"/>
            <a:ext cx="26632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Cost Optimisation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4099715" y="2668885"/>
            <a:ext cx="2663262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Achieved significant cost reductions through platform consolidation and licence rationalisation.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661475" y="4262934"/>
            <a:ext cx="6296860" cy="1404243"/>
          </a:xfrm>
          <a:prstGeom prst="roundRect">
            <a:avLst>
              <a:gd name="adj" fmla="val 5653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56832" y="4458295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Change Enablement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856832" y="4866977"/>
            <a:ext cx="59061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Partnered with business units to ensure smooth transition and sustained engagement post-go-live.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4768"/>
            <a:ext cx="10868745" cy="3046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Outcomes</a:t>
            </a:r>
            <a:endParaRPr lang="en-US" sz="19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961132"/>
            <a:ext cx="5315512" cy="531564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21058" y="3229570"/>
            <a:ext cx="5315512" cy="236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1000"/>
              </a:lnSpc>
              <a:buNone/>
            </a:pPr>
            <a:r>
              <a:rPr lang="en-US" sz="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Deutsche Bank M365 programme delivered measurable impact across four critical dimensions — from the day-to-day experience of employees to the long-term strategic positioning of the organisation's technology estate.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6221058" y="3510855"/>
            <a:ext cx="5315512" cy="524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52400" indent="-152400">
              <a:lnSpc>
                <a:spcPct val="101000"/>
              </a:lnSpc>
              <a:buSzPct val="100000"/>
              <a:buChar char="•"/>
            </a:pPr>
            <a:r>
              <a:rPr lang="en-US" sz="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Enhanced user experience and collaboration across global teams</a:t>
            </a:r>
            <a:endParaRPr lang="en-US" sz="750" dirty="0"/>
          </a:p>
          <a:p>
            <a:pPr algn="l" marL="152400" indent="-152400">
              <a:lnSpc>
                <a:spcPct val="101000"/>
              </a:lnSpc>
              <a:buSzPct val="100000"/>
              <a:buChar char="•"/>
            </a:pPr>
            <a:r>
              <a:rPr lang="en-US" sz="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Improved operational reliability and reduced support overhead</a:t>
            </a:r>
            <a:endParaRPr lang="en-US" sz="750" dirty="0"/>
          </a:p>
          <a:p>
            <a:pPr algn="l" marL="152400" indent="-152400">
              <a:lnSpc>
                <a:spcPct val="101000"/>
              </a:lnSpc>
              <a:buSzPct val="100000"/>
              <a:buChar char="•"/>
            </a:pPr>
            <a:r>
              <a:rPr lang="en-US" sz="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Delivered cost savings and simplified vendor landscape</a:t>
            </a:r>
            <a:endParaRPr lang="en-US" sz="750" dirty="0"/>
          </a:p>
          <a:p>
            <a:pPr algn="l" marL="152400" indent="-152400">
              <a:lnSpc>
                <a:spcPct val="101000"/>
              </a:lnSpc>
              <a:buSzPct val="100000"/>
              <a:buChar char="•"/>
            </a:pPr>
            <a:r>
              <a:rPr lang="en-US" sz="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Established a modern digital workplace foundation for future innovation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281410"/>
            <a:ext cx="6296860" cy="177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Result: A Modern, Connected, and Agile Workforce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516821" y="3549452"/>
            <a:ext cx="6013399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programme transformed Deutsche Bank's communication landscape — replacing fragmented legacy systems with a unified, cloud-based collaboration platform. It empowered employees to connect, share, and innovate securely from anywhere, aligning technology with the bank's strategic vision for agility and digital excellence.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5233360" y="3336826"/>
            <a:ext cx="25399" cy="2239764"/>
          </a:xfrm>
          <a:prstGeom prst="roundRect">
            <a:avLst>
              <a:gd name="adj" fmla="val 50001"/>
            </a:avLst>
          </a:prstGeom>
          <a:solidFill>
            <a:srgbClr val="1B1B27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793405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Sources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3762077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b="1" u="sng" dirty="0">
                <a:solidFill>
                  <a:srgbClr val="1B1B2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DB.pdf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1B1B27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2026-09-27T13:31:44Z</dcterms:created>
  <dcterms:modified xsi:type="dcterms:W3CDTF">2026-09-27T13:31:44Z</dcterms:modified>
</cp:coreProperties>
</file>